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3" r:id="rId4"/>
    <p:sldId id="257" r:id="rId5"/>
    <p:sldId id="265" r:id="rId6"/>
    <p:sldId id="258" r:id="rId7"/>
    <p:sldId id="266" r:id="rId8"/>
    <p:sldId id="259" r:id="rId9"/>
    <p:sldId id="260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C7C7C-C9F7-45E4-8C98-8F5EC4A38049}" v="12" dt="2025-12-17T18:14:01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16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0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28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6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6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2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5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B560A-17D2-432D-B314-17DE6FAF228B}" type="datetimeFigureOut">
              <a:rPr lang="en-IN" smtClean="0"/>
              <a:t>17-12-2025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3DBC-FD28-4227-A867-6A553EF19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095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32F9-9A5C-8ADC-F0D1-1B8E4E01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0752"/>
            <a:ext cx="9144000" cy="2438248"/>
          </a:xfrm>
        </p:spPr>
        <p:txBody>
          <a:bodyPr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AutoGuard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Predictive Vehicle Care with Security &amp; Explainability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BD323-3EC2-6BB0-7712-A02B2290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9433" y="5725806"/>
            <a:ext cx="3293806" cy="468517"/>
          </a:xfrm>
        </p:spPr>
        <p:txBody>
          <a:bodyPr>
            <a:normAutofit/>
          </a:bodyPr>
          <a:lstStyle/>
          <a:p>
            <a:r>
              <a:rPr lang="en-US" sz="2000" dirty="0"/>
              <a:t>By Rushikesh and Shruti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D249A-5005-5E68-3FB3-7F4B51946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2"/>
            <a:ext cx="12192000" cy="6956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5D74A-80F0-6A2A-7410-5E0C74D27589}"/>
              </a:ext>
            </a:extLst>
          </p:cNvPr>
          <p:cNvSpPr txBox="1"/>
          <p:nvPr/>
        </p:nvSpPr>
        <p:spPr>
          <a:xfrm>
            <a:off x="4606414" y="6432132"/>
            <a:ext cx="329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Presented by Rushikesh and Shruti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4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E276-5CBD-5307-3CA0-E11124B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https://drive.google.com/drive/folders/1CNgh_w85hdfiHoq0Hk-EJu-GTkKABGAO?usp=sharing</a:t>
            </a:r>
          </a:p>
        </p:txBody>
      </p:sp>
    </p:spTree>
    <p:extLst>
      <p:ext uri="{BB962C8B-B14F-4D97-AF65-F5344CB8AC3E}">
        <p14:creationId xmlns:p14="http://schemas.microsoft.com/office/powerpoint/2010/main" val="401576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B0DB-C99A-0849-0255-9C8DBE40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58"/>
            <a:ext cx="10515600" cy="3147884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+mn-lt"/>
              </a:rPr>
              <a:t>Thank You</a:t>
            </a:r>
            <a:endParaRPr lang="en-IN" sz="9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57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0B5F-2C6B-8334-8331-A2D1996C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452" y="756840"/>
            <a:ext cx="4989095" cy="1325563"/>
          </a:xfrm>
        </p:spPr>
        <p:txBody>
          <a:bodyPr/>
          <a:lstStyle/>
          <a:p>
            <a:pPr algn="ctr"/>
            <a:r>
              <a:rPr lang="en-IN" b="1" u="sng" dirty="0"/>
              <a:t>Team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42762-016C-7C93-8CE3-B68A03A1BA73}"/>
              </a:ext>
            </a:extLst>
          </p:cNvPr>
          <p:cNvSpPr txBox="1"/>
          <p:nvPr/>
        </p:nvSpPr>
        <p:spPr>
          <a:xfrm>
            <a:off x="946483" y="3436770"/>
            <a:ext cx="44022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Member</a:t>
            </a:r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1:</a:t>
            </a:r>
            <a:r>
              <a:rPr lang="en-IN" sz="2400" dirty="0"/>
              <a:t> Rushikesh Kadu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College: </a:t>
            </a:r>
            <a:r>
              <a:rPr lang="en-IN" sz="2400" dirty="0"/>
              <a:t>Sri Balaji University, Pune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Contact</a:t>
            </a:r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</a:t>
            </a:r>
            <a:r>
              <a:rPr lang="en-IN" sz="2400" dirty="0"/>
              <a:t>9307329483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Role</a:t>
            </a:r>
            <a:r>
              <a:rPr lang="en-IN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2400" dirty="0"/>
              <a:t>Frontend &amp; UI Developer</a:t>
            </a:r>
            <a:br>
              <a:rPr lang="en-IN" sz="2400" dirty="0"/>
            </a:b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 Stack Used: </a:t>
            </a:r>
            <a:r>
              <a:rPr lang="en-IN" sz="2400" dirty="0"/>
              <a:t>HTML/CSS, JS, React, </a:t>
            </a:r>
            <a:r>
              <a:rPr lang="en-US" sz="2400" dirty="0"/>
              <a:t>Tailwind CSS, Vite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80A2C-9ECD-A74D-B67E-81F174A39CBF}"/>
              </a:ext>
            </a:extLst>
          </p:cNvPr>
          <p:cNvSpPr txBox="1"/>
          <p:nvPr/>
        </p:nvSpPr>
        <p:spPr>
          <a:xfrm>
            <a:off x="7385865" y="3429000"/>
            <a:ext cx="4482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Member 2: </a:t>
            </a:r>
            <a:r>
              <a:rPr lang="en-IN" sz="2400" dirty="0"/>
              <a:t>Shruti Kumari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College: </a:t>
            </a:r>
            <a:r>
              <a:rPr lang="en-IN" sz="2400" dirty="0"/>
              <a:t>Sri Balaji University, Pune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Contact: </a:t>
            </a:r>
            <a:r>
              <a:rPr lang="en-IN" sz="2400" dirty="0"/>
              <a:t>8357862579</a:t>
            </a:r>
            <a:br>
              <a:rPr lang="en-IN" sz="2400" dirty="0"/>
            </a:br>
            <a:r>
              <a:rPr lang="en-IN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Role: </a:t>
            </a:r>
            <a:r>
              <a:rPr lang="en-US" sz="2400" dirty="0"/>
              <a:t>Backend &amp; Logic Developer</a:t>
            </a:r>
            <a:br>
              <a:rPr lang="en-IN" sz="2400" dirty="0"/>
            </a:b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 Stack Used: </a:t>
            </a:r>
            <a:r>
              <a:rPr lang="en-IN" sz="2400" dirty="0"/>
              <a:t>Nodejs, MongoDB, Express, Postman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17420-E5DB-A198-FA98-DEA0DAD85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59" y="422345"/>
            <a:ext cx="2895329" cy="27874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FD17EB-F1EC-8276-C048-96D64CBF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91" y="386597"/>
            <a:ext cx="2810394" cy="28232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759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3F8E-D5BF-6726-5397-BBD8BE5A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3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Executive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477E-18EF-3267-2332-0F04AED36414}"/>
              </a:ext>
            </a:extLst>
          </p:cNvPr>
          <p:cNvSpPr txBox="1"/>
          <p:nvPr/>
        </p:nvSpPr>
        <p:spPr>
          <a:xfrm>
            <a:off x="401053" y="1305341"/>
            <a:ext cx="1142197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AutoGuard</a:t>
            </a:r>
            <a:r>
              <a:rPr lang="en-US" sz="2000" dirty="0"/>
              <a:t> AI is an end-to-end predictive vehicle care platform that combines telematics, driver-</a:t>
            </a:r>
            <a:r>
              <a:rPr lang="en-US" sz="2000" dirty="0" err="1"/>
              <a:t>behaviour</a:t>
            </a:r>
            <a:r>
              <a:rPr lang="en-US" sz="2000" dirty="0"/>
              <a:t> analytics, and explainable machine learning to detect high-risk failures before they occur and automate remediation through booking and actionable counterfactual guidance. The system ingests continuous sensor streams (engine temperature, vibration, OBD readings), </a:t>
            </a:r>
            <a:r>
              <a:rPr lang="en-US" sz="2000" dirty="0" err="1"/>
              <a:t>eventized</a:t>
            </a:r>
            <a:r>
              <a:rPr lang="en-US" sz="2000" dirty="0"/>
              <a:t> driving signals (harsh braking, acceleration patterns), and contextual fleet metadata. A modular agent architecture (Telematics, Driver Behavior, Diagnosis, Scheduling, UEBA, and a Master Orchestrator) runs real-time scoring and returns a concise, explainable alert card that includes the failure probability, SHAP-based feature contributions and a short counterfactual (“reduce harsh braking by 50% → risk falls to 41%”). For fleets and OEMs, </a:t>
            </a:r>
            <a:r>
              <a:rPr lang="en-US" sz="2000" dirty="0" err="1"/>
              <a:t>AutoGuard</a:t>
            </a:r>
            <a:r>
              <a:rPr lang="en-US" sz="2000" dirty="0"/>
              <a:t> AI reduces unplanned downtime, lowers maintenance costs and shortens time-to-service by automating booking choices (nearest/cheapest/earliest) while simultaneously protecting the orchestration layer with UEBA monitoring that detects and blocks anomalous automation or API misuse. The platform outputs two deliverables: (a) immediate user actions (booking, driver coaching), and (b) aggregated RCA patterns for manufacturers to feed back into design and warranty programs. The prototype demonstrates simulated telematics, a working dashboard, explainability visualization and a UEBA block scenario — showing the judges both the decision logic and the live user flow. </a:t>
            </a:r>
            <a:r>
              <a:rPr lang="en-US" sz="2000" dirty="0" err="1"/>
              <a:t>AutoGuard</a:t>
            </a:r>
            <a:r>
              <a:rPr lang="en-US" sz="2000" dirty="0"/>
              <a:t> AI is designed for fast pilot deployment and measurable KPIs: fewer breakdowns, faster repair cycles and actionable insights that convert predictive alerts into real cost savings.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3642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C15D-CFB8-99CB-5E50-385637343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726" y="304800"/>
            <a:ext cx="7828548" cy="806092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and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30F54-1683-372D-C37A-DC45457531BA}"/>
              </a:ext>
            </a:extLst>
          </p:cNvPr>
          <p:cNvSpPr txBox="1"/>
          <p:nvPr/>
        </p:nvSpPr>
        <p:spPr>
          <a:xfrm>
            <a:off x="1294031" y="1806866"/>
            <a:ext cx="7828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 Industry:</a:t>
            </a:r>
            <a:r>
              <a:rPr lang="en-US" dirty="0"/>
              <a:t> BFSI / FinTech / Enterprise Risk Management</a:t>
            </a:r>
          </a:p>
          <a:p>
            <a:r>
              <a:rPr lang="en-IN" b="1" dirty="0"/>
              <a:t>Industry Type:</a:t>
            </a:r>
            <a:r>
              <a:rPr lang="en-IN" dirty="0"/>
              <a:t> B2B</a:t>
            </a:r>
          </a:p>
          <a:p>
            <a:r>
              <a:rPr lang="en-US" b="1" dirty="0"/>
              <a:t>User Group:</a:t>
            </a:r>
            <a:r>
              <a:rPr lang="en-US" dirty="0"/>
              <a:t> Risk Analysts, Compliance Officers, Operations Teams</a:t>
            </a:r>
            <a:br>
              <a:rPr lang="en-US" dirty="0"/>
            </a:br>
            <a:r>
              <a:rPr lang="en-US" b="1" dirty="0"/>
              <a:t>User Department:</a:t>
            </a:r>
            <a:r>
              <a:rPr lang="en-US" dirty="0"/>
              <a:t> Risk &amp; Compliance / Operations</a:t>
            </a:r>
          </a:p>
          <a:p>
            <a:r>
              <a:rPr lang="en-US" b="1" dirty="0"/>
              <a:t>Problem Definition:</a:t>
            </a:r>
            <a:r>
              <a:rPr lang="en-US" dirty="0"/>
              <a:t> Organizations struggle to detect fraudulent or high‑risk activities in real‑time due to fragmented data, static rules, and delayed reporting. This leads to financial losses, regulatory penalties, and reputational damage.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CA001-D07E-64C5-CEEE-7CB5D66E2625}"/>
              </a:ext>
            </a:extLst>
          </p:cNvPr>
          <p:cNvSpPr txBox="1"/>
          <p:nvPr/>
        </p:nvSpPr>
        <p:spPr>
          <a:xfrm>
            <a:off x="1294031" y="3838191"/>
            <a:ext cx="177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Solution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73EBB-860C-15AB-ADB6-450411872969}"/>
              </a:ext>
            </a:extLst>
          </p:cNvPr>
          <p:cNvSpPr txBox="1"/>
          <p:nvPr/>
        </p:nvSpPr>
        <p:spPr>
          <a:xfrm>
            <a:off x="1294031" y="4316089"/>
            <a:ext cx="7497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 Scenario (User Flow):</a:t>
            </a:r>
            <a:r>
              <a:rPr lang="en-IN" dirty="0"/>
              <a:t> User logs into dashboard → system ingests transaction data → AI engine evaluates risk → risk score &amp; alerts generated → user reviews flagged cases → action taken.</a:t>
            </a:r>
          </a:p>
          <a:p>
            <a:r>
              <a:rPr lang="en-IN" b="1" dirty="0"/>
              <a:t>Proposed Data Flow:</a:t>
            </a:r>
            <a:r>
              <a:rPr lang="en-IN" dirty="0"/>
              <a:t> Data ingestion → preprocessing → risk scoring engine → alert generation → dashboard visualization → audit logs.</a:t>
            </a:r>
          </a:p>
          <a:p>
            <a:r>
              <a:rPr lang="en-IN" b="1" dirty="0"/>
              <a:t>Nature of Output:</a:t>
            </a:r>
            <a:r>
              <a:rPr lang="en-IN" dirty="0"/>
              <a:t> Web Application Dashboard (with alert system).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0C4E2-7040-0957-D751-A9486EA7BE17}"/>
              </a:ext>
            </a:extLst>
          </p:cNvPr>
          <p:cNvSpPr txBox="1"/>
          <p:nvPr/>
        </p:nvSpPr>
        <p:spPr>
          <a:xfrm>
            <a:off x="1294031" y="1328968"/>
            <a:ext cx="177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39185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9F22-CDAA-9CE0-3E51-B1BC793A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396"/>
            <a:ext cx="10515600" cy="876384"/>
          </a:xfrm>
        </p:spPr>
        <p:txBody>
          <a:bodyPr/>
          <a:lstStyle/>
          <a:p>
            <a:pPr algn="ctr"/>
            <a:r>
              <a:rPr lang="en-IN" dirty="0"/>
              <a:t>Approach &amp;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4A396-5C82-7A8E-9EB9-90BD71665C42}"/>
              </a:ext>
            </a:extLst>
          </p:cNvPr>
          <p:cNvSpPr txBox="1"/>
          <p:nvPr/>
        </p:nvSpPr>
        <p:spPr>
          <a:xfrm>
            <a:off x="838200" y="1299410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 Proposition:</a:t>
            </a:r>
            <a:r>
              <a:rPr lang="en-US" dirty="0"/>
              <a:t> </a:t>
            </a:r>
            <a:r>
              <a:rPr lang="en-US" dirty="0" err="1"/>
              <a:t>AutoGuard</a:t>
            </a:r>
            <a:r>
              <a:rPr lang="en-US" dirty="0"/>
              <a:t> AI provides proactive risk identification instead of reactive investigation. It reduces manual effort, improves detection accuracy, and enables faster response.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C919E-CBCD-EF06-72D6-712E3EC7F7F8}"/>
              </a:ext>
            </a:extLst>
          </p:cNvPr>
          <p:cNvSpPr txBox="1"/>
          <p:nvPr/>
        </p:nvSpPr>
        <p:spPr>
          <a:xfrm>
            <a:off x="838200" y="2186371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Impact Metrics: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in fraud detection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detection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Operational cost savings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1587D-6C4D-78C3-D0AD-4F86B3C37F12}"/>
              </a:ext>
            </a:extLst>
          </p:cNvPr>
          <p:cNvSpPr txBox="1"/>
          <p:nvPr/>
        </p:nvSpPr>
        <p:spPr>
          <a:xfrm>
            <a:off x="4400551" y="2186370"/>
            <a:ext cx="3428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Technologies Used: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Frontend: HTML, CSS,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Backend: Java /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Database: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AI Logic: Rule‑based + ML‑ready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934F-8870-B402-B43F-360295BE44FB}"/>
              </a:ext>
            </a:extLst>
          </p:cNvPr>
          <p:cNvSpPr txBox="1"/>
          <p:nvPr/>
        </p:nvSpPr>
        <p:spPr>
          <a:xfrm>
            <a:off x="8267701" y="2186371"/>
            <a:ext cx="3086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Assumptions &amp; Constraints: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historical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rules required for cold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connectivity for real‑time monitoring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CD3E2-2B06-E2BF-2E6A-327BA73B9EC3}"/>
              </a:ext>
            </a:extLst>
          </p:cNvPr>
          <p:cNvSpPr txBox="1"/>
          <p:nvPr/>
        </p:nvSpPr>
        <p:spPr>
          <a:xfrm>
            <a:off x="1279481" y="4681427"/>
            <a:ext cx="9633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Implementation Feasibility:</a:t>
            </a:r>
            <a:r>
              <a:rPr lang="en-IN" dirty="0"/>
              <a:t> Modular design enables phased implementation. MVP can be deployed quickly.</a:t>
            </a:r>
          </a:p>
          <a:p>
            <a:r>
              <a:rPr lang="en-IN" b="1" dirty="0"/>
              <a:t>Scalability &amp; Security:</a:t>
            </a:r>
            <a:r>
              <a:rPr lang="en-IN" dirty="0"/>
              <a:t> Role‑based access, encrypted data flow, scalable micro‑service‑ready architecture.</a:t>
            </a:r>
          </a:p>
          <a:p>
            <a:r>
              <a:rPr lang="en-IN" b="1" dirty="0"/>
              <a:t>Components to Demonstrate:</a:t>
            </a:r>
            <a:r>
              <a:rPr lang="en-IN" dirty="0"/>
              <a:t> Dashboard, Risk Score Engine, Alert System, Sample Data Flow.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14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0861-C687-016A-500B-2567BE93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56579"/>
            <a:ext cx="10515600" cy="1126790"/>
          </a:xfrm>
        </p:spPr>
        <p:txBody>
          <a:bodyPr/>
          <a:lstStyle/>
          <a:p>
            <a:pPr algn="ctr"/>
            <a:r>
              <a:rPr lang="en-IN" dirty="0"/>
              <a:t>Architecture, Flow &amp; Wireframes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BB6EA39-D082-1A1D-9C26-7A33C183D7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26767"/>
            <a:ext cx="34931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System Architecture Diagram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00" dirty="0"/>
              <a:t>User Flow Chart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00" dirty="0"/>
              <a:t>Wireframe Screenshots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6350A9-AB3A-FE02-4CD3-D191F420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0" y="1607663"/>
            <a:ext cx="5777496" cy="4632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5D04C-A748-60B4-5867-787320DE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664"/>
            <a:ext cx="5889791" cy="46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9A9F3A-FC9A-9904-7535-F5A258F0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1709819"/>
            <a:ext cx="5162741" cy="435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27F60-0C39-B9A9-461B-C6300F9C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8" y="1709819"/>
            <a:ext cx="6531146" cy="43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6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0F79-3831-6A0C-BE2A-96420BAB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16" y="514120"/>
            <a:ext cx="10515600" cy="716423"/>
          </a:xfrm>
        </p:spPr>
        <p:txBody>
          <a:bodyPr/>
          <a:lstStyle/>
          <a:p>
            <a:pPr algn="ctr"/>
            <a:r>
              <a:rPr lang="en-IN" dirty="0"/>
              <a:t>Working Prototype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52B940-9A3D-E268-A20C-0C234056A6B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63575" y="2840239"/>
            <a:ext cx="36331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Screenshots of dashboard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alert sample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 video link (.mp4)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B1DB7-2F1D-2B41-E4A4-A75D8ACCD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387" y="1989522"/>
            <a:ext cx="5063613" cy="25587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Counterfactual</a:t>
            </a:r>
          </a:p>
          <a:p>
            <a:r>
              <a:rPr lang="en-IN" sz="2000" b="1" dirty="0"/>
              <a:t>Top Risk Driver</a:t>
            </a:r>
          </a:p>
          <a:p>
            <a:pPr lvl="1"/>
            <a:r>
              <a:rPr lang="en-IN" sz="1800" dirty="0"/>
              <a:t>Low oil level</a:t>
            </a:r>
          </a:p>
          <a:p>
            <a:pPr lvl="1"/>
            <a:r>
              <a:rPr lang="en-IN" sz="1800" dirty="0"/>
              <a:t>High harsh brake count</a:t>
            </a:r>
          </a:p>
          <a:p>
            <a:pPr lvl="1"/>
            <a:r>
              <a:rPr lang="en-IN" sz="1800" dirty="0"/>
              <a:t>Elevated vibration reading</a:t>
            </a:r>
            <a:endParaRPr lang="en-IN" sz="2000" dirty="0"/>
          </a:p>
          <a:p>
            <a:r>
              <a:rPr lang="en-IN" sz="2000" b="1" dirty="0"/>
              <a:t>What Could Be Different</a:t>
            </a:r>
          </a:p>
          <a:p>
            <a:pPr lvl="1"/>
            <a:r>
              <a:rPr lang="en-US" sz="1800" dirty="0"/>
              <a:t>Reducing harsh braking by 50% would lower the failure risk to 41%. A brake check during your next service could help prevent issues.</a:t>
            </a:r>
            <a:endParaRPr lang="en-IN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87FDA9-6477-6927-70DD-BAC81DD53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02" y="1704387"/>
            <a:ext cx="5968181" cy="37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C8F1-B61E-2829-583F-90281D4F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End‑User Impact &amp;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A625-78E7-9E4E-9B5F-8854E8C8E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863" y="2236121"/>
            <a:ext cx="5181600" cy="1966911"/>
          </a:xfrm>
        </p:spPr>
        <p:txBody>
          <a:bodyPr>
            <a:noAutofit/>
          </a:bodyPr>
          <a:lstStyle/>
          <a:p>
            <a:r>
              <a:rPr lang="en-US" sz="2000" b="1" dirty="0"/>
              <a:t>Uniqueness:</a:t>
            </a:r>
            <a:r>
              <a:rPr lang="en-US" sz="2000" dirty="0"/>
              <a:t> Adaptive risk scoring + explainable alerts.</a:t>
            </a:r>
          </a:p>
          <a:p>
            <a:r>
              <a:rPr lang="en-US" sz="2000" b="1" dirty="0"/>
              <a:t>End‑User Benefit:</a:t>
            </a:r>
            <a:r>
              <a:rPr lang="en-US" sz="2000" dirty="0"/>
              <a:t> Faster decisions, reduced losses, improved compliance.</a:t>
            </a:r>
          </a:p>
          <a:p>
            <a:r>
              <a:rPr lang="en-US" sz="2000" b="1" dirty="0"/>
              <a:t>Final Note:</a:t>
            </a:r>
            <a:r>
              <a:rPr lang="en-US" sz="2000" dirty="0"/>
              <a:t> Prototype is demonstrable and screen‑share ready.</a:t>
            </a:r>
            <a:endParaRPr lang="en-IN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B85C-F630-118F-8646-7C9D7F17A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6121"/>
            <a:ext cx="5309937" cy="1732548"/>
          </a:xfrm>
        </p:spPr>
        <p:txBody>
          <a:bodyPr>
            <a:normAutofit/>
          </a:bodyPr>
          <a:lstStyle/>
          <a:p>
            <a:r>
              <a:rPr lang="en-US" sz="2000" dirty="0"/>
              <a:t>Simulate telematics and driver data</a:t>
            </a:r>
          </a:p>
          <a:p>
            <a:r>
              <a:rPr lang="en-US" sz="2000" dirty="0"/>
              <a:t>Build basic UI(Dashboard and alert mode</a:t>
            </a:r>
          </a:p>
          <a:p>
            <a:r>
              <a:rPr lang="en-US" sz="2000" dirty="0"/>
              <a:t>Mock service booking and UEBA simulation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8417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225</TotalTime>
  <Words>825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2013 - 2022 Theme</vt:lpstr>
      <vt:lpstr>AutoGuard AI   Predictive Vehicle Care with Security &amp; Explainability</vt:lpstr>
      <vt:lpstr>Team Details</vt:lpstr>
      <vt:lpstr>Executive Summary</vt:lpstr>
      <vt:lpstr>Problem and Solution</vt:lpstr>
      <vt:lpstr>Approach &amp; Methodology</vt:lpstr>
      <vt:lpstr>Architecture, Flow &amp; Wireframes</vt:lpstr>
      <vt:lpstr>PowerPoint Presentation</vt:lpstr>
      <vt:lpstr>Working Prototype</vt:lpstr>
      <vt:lpstr>End‑User Impact &amp; Innovation</vt:lpstr>
      <vt:lpstr>https://drive.google.com/drive/folders/1CNgh_w85hdfiHoq0Hk-EJu-GTkKABGAO?usp=sharing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Rushikesh Kadu</dc:creator>
  <cp:lastModifiedBy>Rushikesh Kadu</cp:lastModifiedBy>
  <cp:revision>6</cp:revision>
  <dcterms:created xsi:type="dcterms:W3CDTF">2025-10-15T17:38:14Z</dcterms:created>
  <dcterms:modified xsi:type="dcterms:W3CDTF">2025-12-17T18:29:15Z</dcterms:modified>
</cp:coreProperties>
</file>